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Century Gothic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gOEhTKJQpbe/mVib/qiR4RZkln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05FD696-049D-4959-AC23-8CFC300155F7}">
  <a:tblStyle styleId="{905FD696-049D-4959-AC23-8CFC300155F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Gothic-regular.fntdata"/><Relationship Id="rId11" Type="http://schemas.openxmlformats.org/officeDocument/2006/relationships/slide" Target="slides/slide6.xml"/><Relationship Id="rId22" Type="http://schemas.openxmlformats.org/officeDocument/2006/relationships/font" Target="fonts/CenturyGothic-italic.fntdata"/><Relationship Id="rId10" Type="http://schemas.openxmlformats.org/officeDocument/2006/relationships/slide" Target="slides/slide5.xml"/><Relationship Id="rId21" Type="http://schemas.openxmlformats.org/officeDocument/2006/relationships/font" Target="fonts/CenturyGothic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CenturyGothic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023c4482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7" name="Google Shape;77;g28023c44825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86352bb91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5" name="Google Shape;135;g286352bb919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86352bb919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g286352bb919_0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86352bb91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g286352bb919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86352bb91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g286352bb919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86352bb91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4" name="Google Shape;164;g286352bb919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8023c4482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3" name="Google Shape;83;g28023c44825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8023c44825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9" name="Google Shape;89;g28023c44825_2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86352bb91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g286352bb919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8023d0ce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g28023d0ce1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023c44825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" name="Google Shape;108;g28023c44825_2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86352bb919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86352bb91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86352bb91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2" name="Google Shape;122;g286352bb919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86352bb91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8" name="Google Shape;128;g286352bb919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6000"/>
              <a:buFont typeface="Century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3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None/>
              <a:defRPr sz="2400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3"/>
          <p:cNvSpPr txBox="1"/>
          <p:nvPr>
            <p:ph type="title"/>
          </p:nvPr>
        </p:nvSpPr>
        <p:spPr>
          <a:xfrm>
            <a:off x="838200" y="365125"/>
            <a:ext cx="10515600" cy="9193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43"/>
          <p:cNvSpPr txBox="1"/>
          <p:nvPr>
            <p:ph idx="1" type="body"/>
          </p:nvPr>
        </p:nvSpPr>
        <p:spPr>
          <a:xfrm rot="5400000">
            <a:off x="3562577" y="-1298348"/>
            <a:ext cx="5066846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5"/>
          <p:cNvSpPr txBox="1"/>
          <p:nvPr>
            <p:ph type="title"/>
          </p:nvPr>
        </p:nvSpPr>
        <p:spPr>
          <a:xfrm>
            <a:off x="838200" y="365125"/>
            <a:ext cx="10515600" cy="9193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  <a:defRPr>
                <a:solidFill>
                  <a:srgbClr val="C55A1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5"/>
          <p:cNvSpPr txBox="1"/>
          <p:nvPr>
            <p:ph idx="1" type="body"/>
          </p:nvPr>
        </p:nvSpPr>
        <p:spPr>
          <a:xfrm>
            <a:off x="838200" y="1426029"/>
            <a:ext cx="10515600" cy="50668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Century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1" name="Google Shape;21;p3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2" name="Google Shape;22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6000"/>
              <a:buFont typeface="Century Gothic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8"/>
          <p:cNvSpPr txBox="1"/>
          <p:nvPr>
            <p:ph type="title"/>
          </p:nvPr>
        </p:nvSpPr>
        <p:spPr>
          <a:xfrm>
            <a:off x="838200" y="365125"/>
            <a:ext cx="10515600" cy="9193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3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3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3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0"/>
          <p:cNvSpPr txBox="1"/>
          <p:nvPr>
            <p:ph type="title"/>
          </p:nvPr>
        </p:nvSpPr>
        <p:spPr>
          <a:xfrm>
            <a:off x="838200" y="365125"/>
            <a:ext cx="10515600" cy="9193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200"/>
              <a:buFont typeface="Century Gothic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2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42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3"/>
          <p:cNvSpPr txBox="1"/>
          <p:nvPr>
            <p:ph type="title"/>
          </p:nvPr>
        </p:nvSpPr>
        <p:spPr>
          <a:xfrm>
            <a:off x="838200" y="365125"/>
            <a:ext cx="10515600" cy="9193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3"/>
          <p:cNvSpPr txBox="1"/>
          <p:nvPr>
            <p:ph idx="1" type="body"/>
          </p:nvPr>
        </p:nvSpPr>
        <p:spPr>
          <a:xfrm>
            <a:off x="838200" y="1426029"/>
            <a:ext cx="10515600" cy="50668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556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8" name="Google Shape;8;p33"/>
          <p:cNvCxnSpPr/>
          <p:nvPr/>
        </p:nvCxnSpPr>
        <p:spPr>
          <a:xfrm>
            <a:off x="287594" y="1354220"/>
            <a:ext cx="11501635" cy="0"/>
          </a:xfrm>
          <a:prstGeom prst="straightConnector1">
            <a:avLst/>
          </a:prstGeom>
          <a:noFill/>
          <a:ln cap="flat" cmpd="sng" w="1270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blog.taxact.com/lottery-tax-calculator/#calculator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g28023c44825_2_0"/>
          <p:cNvPicPr preferRelativeResize="0"/>
          <p:nvPr/>
        </p:nvPicPr>
        <p:blipFill rotWithShape="1">
          <a:blip r:embed="rId3">
            <a:alphaModFix/>
          </a:blip>
          <a:srcRect b="15149" l="0" r="0" t="447"/>
          <a:stretch/>
        </p:blipFill>
        <p:spPr>
          <a:xfrm>
            <a:off x="0" y="0"/>
            <a:ext cx="12192000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g28023c44825_2_0"/>
          <p:cNvSpPr txBox="1"/>
          <p:nvPr>
            <p:ph type="ctrTitle"/>
          </p:nvPr>
        </p:nvSpPr>
        <p:spPr>
          <a:xfrm>
            <a:off x="0" y="4990641"/>
            <a:ext cx="12192000" cy="88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Font typeface="Century Gothic"/>
              <a:buNone/>
            </a:pPr>
            <a:r>
              <a:rPr lang="en-US" sz="3600">
                <a:solidFill>
                  <a:srgbClr val="666666"/>
                </a:solidFill>
              </a:rPr>
              <a:t>Investment Portfolio</a:t>
            </a:r>
            <a:r>
              <a:rPr lang="en-US" sz="3600">
                <a:solidFill>
                  <a:srgbClr val="666666"/>
                </a:solidFill>
              </a:rPr>
              <a:t> Value at Risk (VAR)</a:t>
            </a:r>
            <a:endParaRPr sz="3600">
              <a:solidFill>
                <a:srgbClr val="666666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Font typeface="Century Gothic"/>
              <a:buNone/>
            </a:pPr>
            <a:r>
              <a:rPr lang="en-US" sz="2000">
                <a:solidFill>
                  <a:srgbClr val="666666"/>
                </a:solidFill>
              </a:rPr>
              <a:t>David Simbandumwe | DATA 618 Fall 2023 w5</a:t>
            </a:r>
            <a:endParaRPr sz="36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86352bb919_0_79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Historic VaR Backtest (start date 2021)</a:t>
            </a:r>
            <a:endParaRPr/>
          </a:p>
        </p:txBody>
      </p:sp>
      <p:sp>
        <p:nvSpPr>
          <p:cNvPr id="138" name="Google Shape;138;g286352bb919_0_79"/>
          <p:cNvSpPr txBox="1"/>
          <p:nvPr>
            <p:ph idx="1" type="body"/>
          </p:nvPr>
        </p:nvSpPr>
        <p:spPr>
          <a:xfrm>
            <a:off x="1116425" y="4887925"/>
            <a:ext cx="9864300" cy="18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95.0% - </a:t>
            </a:r>
            <a:r>
              <a:rPr lang="en-US" sz="2000"/>
              <a:t>15 exceptions is over expected 12.5 exceptions 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99.0% - </a:t>
            </a:r>
            <a:r>
              <a:rPr lang="en-US" sz="2000"/>
              <a:t>10 exceptions is above expected 2.5 exceptions</a:t>
            </a:r>
            <a:endParaRPr sz="20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i="1" lang="en-US" sz="1400"/>
              <a:t>note: </a:t>
            </a:r>
            <a:endParaRPr sz="1400"/>
          </a:p>
        </p:txBody>
      </p:sp>
      <p:pic>
        <p:nvPicPr>
          <p:cNvPr id="139" name="Google Shape;139;g286352bb919_0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7025"/>
            <a:ext cx="11887200" cy="3296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86352bb919_0_87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Backtest Portfolio (start date 2022)</a:t>
            </a:r>
            <a:endParaRPr/>
          </a:p>
        </p:txBody>
      </p:sp>
      <p:sp>
        <p:nvSpPr>
          <p:cNvPr id="145" name="Google Shape;145;g286352bb919_0_87"/>
          <p:cNvSpPr txBox="1"/>
          <p:nvPr>
            <p:ph idx="1" type="body"/>
          </p:nvPr>
        </p:nvSpPr>
        <p:spPr>
          <a:xfrm>
            <a:off x="7614675" y="1771975"/>
            <a:ext cx="44349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economic exposure - </a:t>
            </a:r>
            <a:r>
              <a:rPr lang="en-US" sz="2000"/>
              <a:t>flat since the beginning of 2022 </a:t>
            </a:r>
            <a:r>
              <a:rPr lang="en-US" sz="2000"/>
              <a:t> 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interest exposure </a:t>
            </a:r>
            <a:r>
              <a:rPr lang="en-US" sz="2000"/>
              <a:t>- slight decline since </a:t>
            </a:r>
            <a:r>
              <a:rPr lang="en-US" sz="2000"/>
              <a:t>beginning</a:t>
            </a:r>
            <a:r>
              <a:rPr lang="en-US" sz="2000"/>
              <a:t> of 2022</a:t>
            </a:r>
            <a:endParaRPr sz="1400"/>
          </a:p>
        </p:txBody>
      </p:sp>
      <p:pic>
        <p:nvPicPr>
          <p:cNvPr id="146" name="Google Shape;146;g286352bb919_0_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25" y="1771975"/>
            <a:ext cx="7309875" cy="3118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86352bb919_0_93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Historic VaR Backtest (start date 2022)</a:t>
            </a:r>
            <a:endParaRPr/>
          </a:p>
        </p:txBody>
      </p:sp>
      <p:sp>
        <p:nvSpPr>
          <p:cNvPr id="152" name="Google Shape;152;g286352bb919_0_93"/>
          <p:cNvSpPr txBox="1"/>
          <p:nvPr>
            <p:ph idx="1" type="body"/>
          </p:nvPr>
        </p:nvSpPr>
        <p:spPr>
          <a:xfrm>
            <a:off x="1116425" y="4887925"/>
            <a:ext cx="9864300" cy="18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95.0% - </a:t>
            </a:r>
            <a:r>
              <a:rPr lang="en-US" sz="2000"/>
              <a:t>1</a:t>
            </a:r>
            <a:r>
              <a:rPr lang="en-US" sz="2000"/>
              <a:t> exceptions is below expected 12.5 exceptions 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99.0% - </a:t>
            </a:r>
            <a:r>
              <a:rPr lang="en-US" sz="2000"/>
              <a:t>0</a:t>
            </a:r>
            <a:r>
              <a:rPr lang="en-US" sz="2000"/>
              <a:t> exceptions is </a:t>
            </a:r>
            <a:r>
              <a:rPr lang="en-US" sz="2000"/>
              <a:t>below</a:t>
            </a:r>
            <a:r>
              <a:rPr lang="en-US" sz="2000"/>
              <a:t> expected 2.5 exceptions</a:t>
            </a:r>
            <a:endParaRPr sz="20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i="1" lang="en-US" sz="1400"/>
              <a:t>note: </a:t>
            </a:r>
            <a:endParaRPr sz="1400"/>
          </a:p>
        </p:txBody>
      </p:sp>
      <p:pic>
        <p:nvPicPr>
          <p:cNvPr id="153" name="Google Shape;153;g286352bb919_0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7025"/>
            <a:ext cx="11887200" cy="32968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86352bb919_0_66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Asset</a:t>
            </a:r>
            <a:r>
              <a:rPr lang="en-US"/>
              <a:t> Correlation </a:t>
            </a:r>
            <a:r>
              <a:rPr lang="en-US"/>
              <a:t>Since </a:t>
            </a:r>
            <a:r>
              <a:rPr lang="en-US"/>
              <a:t>2022</a:t>
            </a:r>
            <a:endParaRPr/>
          </a:p>
        </p:txBody>
      </p:sp>
      <p:sp>
        <p:nvSpPr>
          <p:cNvPr id="159" name="Google Shape;159;g286352bb919_0_66"/>
          <p:cNvSpPr txBox="1"/>
          <p:nvPr>
            <p:ph idx="1" type="body"/>
          </p:nvPr>
        </p:nvSpPr>
        <p:spPr>
          <a:xfrm>
            <a:off x="7614675" y="1619575"/>
            <a:ext cx="44349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class grouping</a:t>
            </a:r>
            <a:r>
              <a:rPr b="1" lang="en-US" sz="2000">
                <a:solidFill>
                  <a:srgbClr val="C55A11"/>
                </a:solidFill>
              </a:rPr>
              <a:t> - </a:t>
            </a:r>
            <a:r>
              <a:rPr lang="en-US" sz="2000"/>
              <a:t>grouping assets by class may provide more insight into the portfolio behavior</a:t>
            </a:r>
            <a:r>
              <a:rPr lang="en-US" sz="2000"/>
              <a:t> 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negative correlation - </a:t>
            </a:r>
            <a:r>
              <a:rPr lang="en-US" sz="2000"/>
              <a:t>negative correlation between economic and interest sensitive assets</a:t>
            </a:r>
            <a:endParaRPr sz="2000"/>
          </a:p>
        </p:txBody>
      </p:sp>
      <p:pic>
        <p:nvPicPr>
          <p:cNvPr id="160" name="Google Shape;160;g286352bb919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7025"/>
            <a:ext cx="7309874" cy="4268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286352bb919_0_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9674" y="4965700"/>
            <a:ext cx="4424926" cy="17900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6352bb919_0_43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VaR</a:t>
            </a:r>
            <a:endParaRPr/>
          </a:p>
        </p:txBody>
      </p:sp>
      <p:sp>
        <p:nvSpPr>
          <p:cNvPr id="167" name="Google Shape;167;g286352bb919_0_43"/>
          <p:cNvSpPr txBox="1"/>
          <p:nvPr>
            <p:ph idx="1" type="body"/>
          </p:nvPr>
        </p:nvSpPr>
        <p:spPr>
          <a:xfrm>
            <a:off x="6424400" y="1695625"/>
            <a:ext cx="5296800" cy="4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lang="en-US" sz="2000"/>
              <a:t>mean portfolio returns -0.03% 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unweighted portfolio volatility 0.72%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weighted portfolio volatility 0.72%</a:t>
            </a:r>
            <a:endParaRPr sz="20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Parametric VaR</a:t>
            </a:r>
            <a:r>
              <a:rPr lang="en-US" sz="2000"/>
              <a:t> - significantly higher than historic or monte carlo</a:t>
            </a:r>
            <a:endParaRPr sz="2000"/>
          </a:p>
        </p:txBody>
      </p:sp>
      <p:graphicFrame>
        <p:nvGraphicFramePr>
          <p:cNvPr id="168" name="Google Shape;168;g286352bb919_0_43"/>
          <p:cNvGraphicFramePr/>
          <p:nvPr/>
        </p:nvGraphicFramePr>
        <p:xfrm>
          <a:off x="265775" y="1543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{905FD696-049D-4959-AC23-8CFC300155F7}</a:tableStyleId>
              </a:tblPr>
              <a:tblGrid>
                <a:gridCol w="1920150"/>
                <a:gridCol w="1920150"/>
                <a:gridCol w="924625"/>
                <a:gridCol w="924625"/>
              </a:tblGrid>
              <a:tr h="422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200">
                          <a:solidFill>
                            <a:schemeClr val="lt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Measure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28575" marL="28575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200">
                          <a:solidFill>
                            <a:schemeClr val="lt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Percent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28575" marL="28575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Value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28575" marL="28575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5A11"/>
                    </a:solidFill>
                  </a:tcPr>
                </a:tc>
              </a:tr>
              <a:tr h="606925"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Portfolio Summary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91425" marL="9142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𝝁</a:t>
                      </a:r>
                      <a:endParaRPr sz="16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0.03%</a:t>
                      </a:r>
                      <a:endParaRPr sz="1000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6069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6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𝞼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0.72%</a:t>
                      </a:r>
                      <a:endParaRPr sz="1000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6069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Portfolio</a:t>
                      </a: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 </a:t>
                      </a:r>
                      <a:r>
                        <a:rPr lang="en-US" sz="16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𝞼</a:t>
                      </a:r>
                      <a:endParaRPr sz="16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0.72%</a:t>
                      </a:r>
                      <a:endParaRPr sz="1000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606925"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Daily VaR (𝛂 = 0.05)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91425" marL="9142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Historic</a:t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-1.23%</a:t>
                      </a:r>
                      <a:endParaRPr sz="1000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($ 1031005</a:t>
                      </a:r>
                      <a:r>
                        <a:rPr lang="en-US" sz="10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)</a:t>
                      </a:r>
                      <a:endParaRPr sz="1000" u="none" cap="none" strike="noStrike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6069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Parametric</a:t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-2.38%</a:t>
                      </a:r>
                      <a:endParaRPr sz="1000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($ 1,993,653)</a:t>
                      </a:r>
                      <a:endParaRPr sz="1000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60692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Monte Carlo</a:t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-1.20%</a:t>
                      </a:r>
                      <a:endParaRPr sz="1000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CC0000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($ 1,008,330)</a:t>
                      </a:r>
                      <a:endParaRPr sz="1000">
                        <a:solidFill>
                          <a:srgbClr val="CC0000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8023c44825_2_5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Random Number Generator - Scenario 4	</a:t>
            </a:r>
            <a:endParaRPr/>
          </a:p>
        </p:txBody>
      </p:sp>
      <p:sp>
        <p:nvSpPr>
          <p:cNvPr id="86" name="Google Shape;86;g28023c44825_2_5"/>
          <p:cNvSpPr txBox="1"/>
          <p:nvPr>
            <p:ph idx="1" type="body"/>
          </p:nvPr>
        </p:nvSpPr>
        <p:spPr>
          <a:xfrm>
            <a:off x="249975" y="1686575"/>
            <a:ext cx="11577600" cy="4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You are a 55-year-old painting contractor. You and your spouse own you home on which there is a mortgage balance of $262,000. Your savings account balance is $6,000 and you have no other investments. You have three children ages 16, 13 and 9. GREAT NEWS; you have just one the state lottery and have opted for a one time cash payout that will amount to $ 125 M.</a:t>
            </a:r>
            <a:endParaRPr sz="20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Notes:</a:t>
            </a:r>
            <a:endParaRPr sz="2000"/>
          </a:p>
          <a:p>
            <a:pPr indent="-355600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Assume NY State Resident (24% Federal T</a:t>
            </a:r>
            <a:r>
              <a:rPr lang="en-US" sz="2000"/>
              <a:t>ax / 8.82% NY State Tax) total $41,025,000</a:t>
            </a:r>
            <a:endParaRPr sz="2000"/>
          </a:p>
          <a:p>
            <a:pPr indent="-355600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Net proce</a:t>
            </a:r>
            <a:r>
              <a:rPr lang="en-US" sz="2000"/>
              <a:t>eds from the winnings $83,975,000</a:t>
            </a:r>
            <a:endParaRPr sz="2000"/>
          </a:p>
          <a:p>
            <a:pPr indent="-355600" lvl="0" marL="4572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Including current balance sheet Total Assets $83,719,000</a:t>
            </a:r>
            <a:endParaRPr sz="2000"/>
          </a:p>
          <a:p>
            <a:pPr indent="-3556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https://blog.taxact.com/lottery-tax-calculator/#calculator</a:t>
            </a:r>
            <a:endParaRPr sz="20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800">
              <a:solidFill>
                <a:srgbClr val="C55A1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800">
              <a:solidFill>
                <a:srgbClr val="C55A1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8023c44825_2_15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Financial Profile</a:t>
            </a:r>
            <a:endParaRPr/>
          </a:p>
        </p:txBody>
      </p:sp>
      <p:sp>
        <p:nvSpPr>
          <p:cNvPr id="92" name="Google Shape;92;g28023c44825_2_15"/>
          <p:cNvSpPr txBox="1"/>
          <p:nvPr>
            <p:ph idx="1" type="body"/>
          </p:nvPr>
        </p:nvSpPr>
        <p:spPr>
          <a:xfrm>
            <a:off x="249975" y="1686575"/>
            <a:ext cx="11523300" cy="4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Financial Goals?</a:t>
            </a:r>
            <a:endParaRPr sz="20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capital preservation - </a:t>
            </a:r>
            <a:r>
              <a:rPr lang="en-US" sz="1400"/>
              <a:t>protecting the value generated from the business that he built over the years</a:t>
            </a:r>
            <a:endParaRPr sz="14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tax planning </a:t>
            </a:r>
            <a:r>
              <a:rPr lang="en-US" sz="1400"/>
              <a:t>- minimize tax exposure</a:t>
            </a:r>
            <a:endParaRPr sz="14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retirement planning &amp; estate planning -</a:t>
            </a:r>
            <a:r>
              <a:rPr lang="en-US" sz="1400"/>
              <a:t> plan for early retirement and the </a:t>
            </a:r>
            <a:r>
              <a:rPr lang="en-US" sz="1400"/>
              <a:t>eventual transfer of wealth</a:t>
            </a:r>
            <a:endParaRPr sz="14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education -</a:t>
            </a:r>
            <a:r>
              <a:rPr lang="en-US" sz="1400"/>
              <a:t> planning to fund post secondary education for 3 children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Investment Timeline?</a:t>
            </a:r>
            <a:endParaRPr sz="20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multiple</a:t>
            </a:r>
            <a:r>
              <a:rPr b="1" lang="en-US" sz="1400">
                <a:solidFill>
                  <a:srgbClr val="C55A11"/>
                </a:solidFill>
              </a:rPr>
              <a:t> generations</a:t>
            </a:r>
            <a:r>
              <a:rPr lang="en-US" sz="1400"/>
              <a:t> </a:t>
            </a:r>
            <a:r>
              <a:rPr b="1" lang="en-US" sz="1400">
                <a:solidFill>
                  <a:srgbClr val="C55A11"/>
                </a:solidFill>
              </a:rPr>
              <a:t>-</a:t>
            </a:r>
            <a:r>
              <a:rPr lang="en-US" sz="1400"/>
              <a:t> the portfolio balance is generational wealth and should be managed accordingly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Risk Appetite?</a:t>
            </a:r>
            <a:endParaRPr sz="20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average risk tolerance -</a:t>
            </a:r>
            <a:r>
              <a:rPr lang="en-US" sz="1400"/>
              <a:t> planning across multiple generations we want to preserve capital but take advantage of growth </a:t>
            </a:r>
            <a:r>
              <a:rPr lang="en-US" sz="1400"/>
              <a:t>opportunities</a:t>
            </a:r>
            <a:r>
              <a:rPr lang="en-US" sz="1400"/>
              <a:t>. We will take a balanced approach to this portfolio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86352bb919_0_4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Recommendations</a:t>
            </a:r>
            <a:endParaRPr/>
          </a:p>
        </p:txBody>
      </p:sp>
      <p:sp>
        <p:nvSpPr>
          <p:cNvPr id="98" name="Google Shape;98;g286352bb919_0_4"/>
          <p:cNvSpPr txBox="1"/>
          <p:nvPr>
            <p:ph idx="1" type="body"/>
          </p:nvPr>
        </p:nvSpPr>
        <p:spPr>
          <a:xfrm>
            <a:off x="249975" y="1686575"/>
            <a:ext cx="11523300" cy="4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Wealth and Estate Planning</a:t>
            </a:r>
            <a:endParaRPr sz="20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tax planning</a:t>
            </a:r>
            <a:r>
              <a:rPr b="1" lang="en-US" sz="1400">
                <a:solidFill>
                  <a:srgbClr val="C55A11"/>
                </a:solidFill>
              </a:rPr>
              <a:t> - </a:t>
            </a:r>
            <a:r>
              <a:rPr lang="en-US" sz="1400"/>
              <a:t>engage a tax lawyer prior to accepting the winnings and maintain a working relationship</a:t>
            </a:r>
            <a:endParaRPr sz="14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wealth planning</a:t>
            </a:r>
            <a:r>
              <a:rPr b="1" lang="en-US" sz="1400">
                <a:solidFill>
                  <a:srgbClr val="C55A11"/>
                </a:solidFill>
              </a:rPr>
              <a:t> </a:t>
            </a:r>
            <a:r>
              <a:rPr lang="en-US" sz="1400"/>
              <a:t>- engage a financial planning team to assist with cash management, and investment management</a:t>
            </a:r>
            <a:endParaRPr sz="14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retirement planning &amp; estate planning -</a:t>
            </a:r>
            <a:r>
              <a:rPr lang="en-US" sz="1400"/>
              <a:t> begin long term planning for retirement and wealth transfer 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Debt Management</a:t>
            </a:r>
            <a:endParaRPr sz="20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payoff current mortgage</a:t>
            </a:r>
            <a:r>
              <a:rPr lang="en-US" sz="1400"/>
              <a:t> </a:t>
            </a:r>
            <a:r>
              <a:rPr b="1" lang="en-US" sz="1400">
                <a:solidFill>
                  <a:srgbClr val="C55A11"/>
                </a:solidFill>
              </a:rPr>
              <a:t>-</a:t>
            </a:r>
            <a:r>
              <a:rPr lang="en-US" sz="1400"/>
              <a:t> although the marginal returns from $262,000 </a:t>
            </a:r>
            <a:r>
              <a:rPr lang="en-US" sz="1400"/>
              <a:t>would</a:t>
            </a:r>
            <a:r>
              <a:rPr lang="en-US" sz="1400"/>
              <a:t> likely outweigh the interest payments on that asset that value is small compared to the overall balance sheet. Look for other opportunities to borrow against real-estate at a more favorable rate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8023d0ce17_0_0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Portfolio Construction</a:t>
            </a:r>
            <a:endParaRPr/>
          </a:p>
        </p:txBody>
      </p:sp>
      <p:sp>
        <p:nvSpPr>
          <p:cNvPr id="104" name="Google Shape;104;g28023d0ce17_0_0"/>
          <p:cNvSpPr txBox="1"/>
          <p:nvPr>
            <p:ph idx="1" type="body"/>
          </p:nvPr>
        </p:nvSpPr>
        <p:spPr>
          <a:xfrm>
            <a:off x="6424400" y="1695625"/>
            <a:ext cx="5296800" cy="4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allocation </a:t>
            </a:r>
            <a:r>
              <a:rPr lang="en-US" sz="2000"/>
              <a:t>- Whitwell and Villalta did not propose a target allocation for new taxonomy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lang="en-US" sz="2000"/>
              <a:t>60/40 portfolio proposed here includes PE and other “alternative investments”</a:t>
            </a:r>
            <a:endParaRPr sz="20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added cash</a:t>
            </a:r>
            <a:r>
              <a:rPr lang="en-US" sz="2000"/>
              <a:t> - even though the portfolio includes liquid assets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overtime we will aim to diversify equity holdings</a:t>
            </a:r>
            <a:endParaRPr sz="2000"/>
          </a:p>
        </p:txBody>
      </p:sp>
      <p:graphicFrame>
        <p:nvGraphicFramePr>
          <p:cNvPr id="105" name="Google Shape;105;g28023d0ce17_0_0"/>
          <p:cNvGraphicFramePr/>
          <p:nvPr/>
        </p:nvGraphicFramePr>
        <p:xfrm>
          <a:off x="265775" y="1543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{905FD696-049D-4959-AC23-8CFC300155F7}</a:tableStyleId>
              </a:tblPr>
              <a:tblGrid>
                <a:gridCol w="1920150"/>
                <a:gridCol w="1920150"/>
                <a:gridCol w="924625"/>
                <a:gridCol w="924625"/>
              </a:tblGrid>
              <a:tr h="363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Asset Class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Sub Class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28575" marL="28575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Allocation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28575" marL="28575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5A1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Value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425" marB="91425" marR="28575" marL="28575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55A11"/>
                    </a:solidFill>
                  </a:tcPr>
                </a:tc>
              </a:tr>
              <a:tr h="363500">
                <a:tc rowSpan="7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Economically Sensitive Exposures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91425" marL="9142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U.S. Equities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25.0%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21,000,000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International Equities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10.0%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8,000,000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Emerging Market Equities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5.0%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4,000,000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Publicly Traded REITs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</a:t>
                      </a: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.0%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2,500,000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Private Real Estate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10.0%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8,300,000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Private Equity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5.0%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4,200,000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Long/Short Equities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</a:t>
                      </a: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.0%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2,250,000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91425" marL="9142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60.0%</a:t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$ 50,250,000</a:t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Interest Rate Sensitive Exposures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91425" marL="9142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U.S. Government Bonds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20.0%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17,000,000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Very-High-Quality Corporate Bonds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7.5%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6,000,000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Very-High-Quality Municipal Bonds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7.5%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6,000,000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91425" marL="9142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t/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35.0%</a:t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$ 29,000,000</a:t>
                      </a:r>
                      <a:endParaRPr b="1"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  <a:tr h="363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Cash on hand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91425" marL="9142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Cash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u="none" cap="none" strike="noStrike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5.0%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rgbClr val="212529"/>
                          </a:solidFill>
                          <a:latin typeface="Century Gothic"/>
                          <a:ea typeface="Century Gothic"/>
                          <a:cs typeface="Century Gothic"/>
                          <a:sym typeface="Century Gothic"/>
                        </a:rPr>
                        <a:t>4,469,000</a:t>
                      </a:r>
                      <a:endParaRPr sz="1000" u="none" cap="none" strike="noStrike">
                        <a:solidFill>
                          <a:srgbClr val="212529"/>
                        </a:solidFill>
                        <a:latin typeface="Century Gothic"/>
                        <a:ea typeface="Century Gothic"/>
                        <a:cs typeface="Century Gothic"/>
                        <a:sym typeface="Century Gothic"/>
                      </a:endParaRPr>
                    </a:p>
                  </a:txBody>
                  <a:tcPr marT="9125" marB="9125" marR="28575" marL="28575" anchor="ctr">
                    <a:lnL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C55A1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F9F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F7F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8023c44825_2_10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Portfolio Allocation</a:t>
            </a:r>
            <a:endParaRPr/>
          </a:p>
        </p:txBody>
      </p:sp>
      <p:sp>
        <p:nvSpPr>
          <p:cNvPr id="111" name="Google Shape;111;g28023c44825_2_10"/>
          <p:cNvSpPr txBox="1"/>
          <p:nvPr>
            <p:ph idx="1" type="body"/>
          </p:nvPr>
        </p:nvSpPr>
        <p:spPr>
          <a:xfrm>
            <a:off x="6424400" y="1695625"/>
            <a:ext cx="5296800" cy="4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mutual fund / ETF </a:t>
            </a:r>
            <a:r>
              <a:rPr lang="en-US" sz="2000"/>
              <a:t>- Built a portfolio using Mutual Funds and ETF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other options -</a:t>
            </a:r>
            <a:r>
              <a:rPr lang="en-US" sz="2000"/>
              <a:t> given the portfolio size other investment options could make sense, Separately Managed Account, Private Equity, Treasury Direct etc</a:t>
            </a:r>
            <a:endParaRPr sz="20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added cash</a:t>
            </a:r>
            <a:r>
              <a:rPr lang="en-US" sz="2000"/>
              <a:t> - even though the portfolio includes liquid assets</a:t>
            </a:r>
            <a:endParaRPr b="1" sz="2000"/>
          </a:p>
        </p:txBody>
      </p:sp>
      <p:pic>
        <p:nvPicPr>
          <p:cNvPr id="112" name="Google Shape;112;g28023c44825_2_10"/>
          <p:cNvPicPr preferRelativeResize="0"/>
          <p:nvPr/>
        </p:nvPicPr>
        <p:blipFill rotWithShape="1">
          <a:blip r:embed="rId3">
            <a:alphaModFix/>
          </a:blip>
          <a:srcRect b="0" l="4242" r="0" t="8399"/>
          <a:stretch/>
        </p:blipFill>
        <p:spPr>
          <a:xfrm>
            <a:off x="273400" y="1469550"/>
            <a:ext cx="5513750" cy="52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86352bb919_0_16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Value at Risk (VaR)</a:t>
            </a:r>
            <a:endParaRPr/>
          </a:p>
        </p:txBody>
      </p:sp>
      <p:sp>
        <p:nvSpPr>
          <p:cNvPr id="118" name="Google Shape;118;g286352bb919_0_16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g286352bb919_0_16"/>
          <p:cNvPicPr preferRelativeResize="0"/>
          <p:nvPr/>
        </p:nvPicPr>
        <p:blipFill rotWithShape="1">
          <a:blip r:embed="rId3">
            <a:alphaModFix/>
          </a:blip>
          <a:srcRect b="0" l="16075" r="14873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86352bb919_0_22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Approach</a:t>
            </a:r>
            <a:endParaRPr/>
          </a:p>
        </p:txBody>
      </p:sp>
      <p:sp>
        <p:nvSpPr>
          <p:cNvPr id="125" name="Google Shape;125;g286352bb919_0_22"/>
          <p:cNvSpPr txBox="1"/>
          <p:nvPr>
            <p:ph idx="1" type="body"/>
          </p:nvPr>
        </p:nvSpPr>
        <p:spPr>
          <a:xfrm>
            <a:off x="249975" y="1686575"/>
            <a:ext cx="11523300" cy="44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Load Data</a:t>
            </a:r>
            <a:endParaRPr sz="20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load portfolio</a:t>
            </a:r>
            <a:r>
              <a:rPr b="1" lang="en-US" sz="1400">
                <a:solidFill>
                  <a:srgbClr val="C55A11"/>
                </a:solidFill>
              </a:rPr>
              <a:t> - </a:t>
            </a:r>
            <a:r>
              <a:rPr lang="en-US" sz="1400"/>
              <a:t>load the 60/40 portfolio for scenario 4</a:t>
            </a:r>
            <a:endParaRPr sz="14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load daily close time series </a:t>
            </a:r>
            <a:r>
              <a:rPr b="1" lang="en-US" sz="1400">
                <a:solidFill>
                  <a:srgbClr val="C55A11"/>
                </a:solidFill>
              </a:rPr>
              <a:t> </a:t>
            </a:r>
            <a:r>
              <a:rPr lang="en-US" sz="1400"/>
              <a:t>- load the daily adjusted closing prices for all holdings in the portfolio from 2020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sz="2000"/>
              <a:t>Percent Calculations</a:t>
            </a:r>
            <a:endParaRPr sz="20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daily percentage change</a:t>
            </a:r>
            <a:r>
              <a:rPr lang="en-US" sz="1400"/>
              <a:t> </a:t>
            </a:r>
            <a:r>
              <a:rPr b="1" lang="en-US" sz="1400">
                <a:solidFill>
                  <a:srgbClr val="C55A11"/>
                </a:solidFill>
              </a:rPr>
              <a:t>-</a:t>
            </a:r>
            <a:r>
              <a:rPr lang="en-US" sz="1400"/>
              <a:t> calculate the daily percentage change for the time series</a:t>
            </a:r>
            <a:endParaRPr sz="14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portfolio weights</a:t>
            </a:r>
            <a:r>
              <a:rPr lang="en-US" sz="1400"/>
              <a:t> - generate a list of portfolio weights</a:t>
            </a:r>
            <a:endParaRPr sz="1400"/>
          </a:p>
          <a:p>
            <a:pPr indent="0" lvl="0" marL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/>
              <a:t>Var Calculations</a:t>
            </a:r>
            <a:endParaRPr sz="20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VaR</a:t>
            </a:r>
            <a:r>
              <a:rPr lang="en-US" sz="1400"/>
              <a:t> - calculate historic, parametric and monte carlo VaRs using alpha value of 0.05</a:t>
            </a:r>
            <a:endParaRPr sz="1400"/>
          </a:p>
          <a:p>
            <a:pPr indent="-1905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b="1" lang="en-US" sz="1400">
                <a:solidFill>
                  <a:srgbClr val="C55A11"/>
                </a:solidFill>
              </a:rPr>
              <a:t>Backtest</a:t>
            </a:r>
            <a:r>
              <a:rPr lang="en-US" sz="1400"/>
              <a:t> - graph VaR backtests for portfolio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86352bb919_0_49"/>
          <p:cNvSpPr txBox="1"/>
          <p:nvPr>
            <p:ph type="title"/>
          </p:nvPr>
        </p:nvSpPr>
        <p:spPr>
          <a:xfrm>
            <a:off x="838200" y="365125"/>
            <a:ext cx="10515600" cy="9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3600"/>
              <a:buFont typeface="Century Gothic"/>
              <a:buNone/>
            </a:pPr>
            <a:r>
              <a:rPr lang="en-US"/>
              <a:t>Backtest Portfolio (start date 2021)</a:t>
            </a:r>
            <a:endParaRPr/>
          </a:p>
        </p:txBody>
      </p:sp>
      <p:sp>
        <p:nvSpPr>
          <p:cNvPr id="131" name="Google Shape;131;g286352bb919_0_49"/>
          <p:cNvSpPr txBox="1"/>
          <p:nvPr>
            <p:ph idx="1" type="body"/>
          </p:nvPr>
        </p:nvSpPr>
        <p:spPr>
          <a:xfrm>
            <a:off x="7614675" y="1771975"/>
            <a:ext cx="4434900" cy="21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economic</a:t>
            </a:r>
            <a:r>
              <a:rPr b="1" lang="en-US" sz="2000">
                <a:solidFill>
                  <a:srgbClr val="C55A11"/>
                </a:solidFill>
              </a:rPr>
              <a:t> exposure </a:t>
            </a:r>
            <a:r>
              <a:rPr b="1" lang="en-US" sz="2000">
                <a:solidFill>
                  <a:srgbClr val="C55A11"/>
                </a:solidFill>
              </a:rPr>
              <a:t>- </a:t>
            </a:r>
            <a:r>
              <a:rPr lang="en-US" sz="2000"/>
              <a:t>clearly see the growth benefits of assets with economic exposure </a:t>
            </a:r>
            <a:endParaRPr sz="2000"/>
          </a:p>
          <a:p>
            <a:pPr indent="-228600" lvl="0" marL="22860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b="1" lang="en-US" sz="2000">
                <a:solidFill>
                  <a:srgbClr val="C55A11"/>
                </a:solidFill>
              </a:rPr>
              <a:t>interest exposure </a:t>
            </a:r>
            <a:r>
              <a:rPr lang="en-US" sz="2000"/>
              <a:t>- limited appreciation in interest exposure </a:t>
            </a:r>
            <a:r>
              <a:rPr lang="en-US" sz="2000"/>
              <a:t>classes</a:t>
            </a:r>
            <a:endParaRPr sz="1400"/>
          </a:p>
        </p:txBody>
      </p:sp>
      <p:pic>
        <p:nvPicPr>
          <p:cNvPr id="132" name="Google Shape;132;g286352bb919_0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40600"/>
            <a:ext cx="7309875" cy="3118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